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00" r:id="rId2"/>
    <p:sldId id="257" r:id="rId3"/>
    <p:sldId id="260" r:id="rId4"/>
    <p:sldId id="261" r:id="rId5"/>
    <p:sldId id="258" r:id="rId6"/>
    <p:sldId id="259" r:id="rId7"/>
    <p:sldId id="280" r:id="rId8"/>
    <p:sldId id="262" r:id="rId9"/>
    <p:sldId id="264" r:id="rId10"/>
    <p:sldId id="266" r:id="rId11"/>
    <p:sldId id="267" r:id="rId12"/>
    <p:sldId id="298" r:id="rId13"/>
    <p:sldId id="283" r:id="rId14"/>
    <p:sldId id="263" r:id="rId15"/>
    <p:sldId id="265" r:id="rId16"/>
    <p:sldId id="274" r:id="rId17"/>
    <p:sldId id="275" r:id="rId18"/>
    <p:sldId id="276" r:id="rId19"/>
    <p:sldId id="277" r:id="rId20"/>
    <p:sldId id="284" r:id="rId21"/>
    <p:sldId id="273" r:id="rId22"/>
    <p:sldId id="278" r:id="rId23"/>
    <p:sldId id="281" r:id="rId24"/>
    <p:sldId id="285" r:id="rId25"/>
    <p:sldId id="282" r:id="rId26"/>
    <p:sldId id="287" r:id="rId27"/>
    <p:sldId id="286" r:id="rId28"/>
    <p:sldId id="288" r:id="rId29"/>
    <p:sldId id="289" r:id="rId30"/>
    <p:sldId id="290" r:id="rId31"/>
    <p:sldId id="291" r:id="rId32"/>
    <p:sldId id="292" r:id="rId33"/>
    <p:sldId id="295" r:id="rId34"/>
    <p:sldId id="294" r:id="rId35"/>
    <p:sldId id="297" r:id="rId36"/>
    <p:sldId id="296" r:id="rId37"/>
    <p:sldId id="324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800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Relationship Id="rId2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44493-22D6-3246-AA3A-A5BD66C776FA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DA276-E104-984F-AA70-B2B2C0072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8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76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92BE4-7DBC-674B-AAA9-696179B157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82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people.kyb.tuebingen.mpg.de</a:t>
            </a:r>
            <a:r>
              <a:rPr lang="en-US" dirty="0" smtClean="0"/>
              <a:t>/</a:t>
            </a:r>
            <a:r>
              <a:rPr lang="en-US" dirty="0" err="1" smtClean="0"/>
              <a:t>mmaier</a:t>
            </a:r>
            <a:r>
              <a:rPr lang="en-US" dirty="0" smtClean="0"/>
              <a:t>/</a:t>
            </a:r>
            <a:r>
              <a:rPr lang="en-US" dirty="0" err="1" smtClean="0"/>
              <a:t>ManifoldDenoising.html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92BE4-7DBC-674B-AAA9-696179B157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9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92BE4-7DBC-674B-AAA9-696179B157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57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92BE4-7DBC-674B-AAA9-696179B157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48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archive.cnx.org</a:t>
            </a:r>
            <a:r>
              <a:rPr lang="en-US" dirty="0" smtClean="0"/>
              <a:t>/contents/ef687871-4da1-461c-95b0-c6be9dd1181d@2/blind-source-separation-via-</a:t>
            </a:r>
            <a:r>
              <a:rPr lang="en-US" dirty="0" err="1" smtClean="0"/>
              <a:t>ica</a:t>
            </a:r>
            <a:r>
              <a:rPr lang="en-US" dirty="0" smtClean="0"/>
              <a:t>-implementation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92BE4-7DBC-674B-AAA9-696179B157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39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blog.keras.io</a:t>
            </a:r>
            <a:r>
              <a:rPr lang="en-US" dirty="0" smtClean="0"/>
              <a:t>/building-</a:t>
            </a:r>
            <a:r>
              <a:rPr lang="en-US" dirty="0" err="1" smtClean="0"/>
              <a:t>autoencoders</a:t>
            </a:r>
            <a:r>
              <a:rPr lang="en-US" dirty="0" smtClean="0"/>
              <a:t>-in-</a:t>
            </a:r>
            <a:r>
              <a:rPr lang="en-US" dirty="0" err="1" smtClean="0"/>
              <a:t>keras.html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92BE4-7DBC-674B-AAA9-696179B157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80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http://d.hatena.ne.jp/takmin/20121224/1356315231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92BE4-7DBC-674B-AAA9-696179B157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32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www.jefkine.com</a:t>
            </a:r>
            <a:r>
              <a:rPr lang="en-US" dirty="0" smtClean="0"/>
              <a:t>/general/2016/09/05/</a:t>
            </a:r>
            <a:r>
              <a:rPr lang="en-US" dirty="0" err="1" smtClean="0"/>
              <a:t>backpropagation</a:t>
            </a:r>
            <a:r>
              <a:rPr lang="en-US" dirty="0" smtClean="0"/>
              <a:t>-in-convolutional-neural-networks/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3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88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92BE4-7DBC-674B-AAA9-696179B157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8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D5AAE-38B2-BE4E-93F0-A44ED3A2016C}" type="datetime1">
              <a:rPr lang="en-US" smtClean="0"/>
              <a:t>7/26/18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26AB6-C52D-EE4F-BD8E-27CE5450A99A}" type="datetime1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8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4B2A-DC48-FD44-A2AB-50FA8550FDF9}" type="datetime1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810FD-E9DA-2642-9F84-F186CDC22B13}" type="datetime1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>
            <a:grpSpLocks/>
          </p:cNvGrpSpPr>
          <p:nvPr userDrawn="1"/>
        </p:nvGrpSpPr>
        <p:grpSpPr>
          <a:xfrm>
            <a:off x="667463" y="6356351"/>
            <a:ext cx="455913" cy="259146"/>
            <a:chOff x="8442646" y="6356350"/>
            <a:chExt cx="482609" cy="274320"/>
          </a:xfrm>
        </p:grpSpPr>
        <p:pic>
          <p:nvPicPr>
            <p:cNvPr id="8" name="Picture 7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9" name="Picture 8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431" y="6362001"/>
            <a:ext cx="203199" cy="2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0016-364C-6648-BE99-B5A1E477B5BC}" type="datetime1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>
            <a:grpSpLocks/>
          </p:cNvGrpSpPr>
          <p:nvPr userDrawn="1"/>
        </p:nvGrpSpPr>
        <p:grpSpPr>
          <a:xfrm>
            <a:off x="667463" y="6356351"/>
            <a:ext cx="455913" cy="259146"/>
            <a:chOff x="8442646" y="6356350"/>
            <a:chExt cx="482609" cy="274320"/>
          </a:xfrm>
        </p:grpSpPr>
        <p:pic>
          <p:nvPicPr>
            <p:cNvPr id="8" name="Picture 7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9" name="Picture 8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431" y="6362001"/>
            <a:ext cx="203199" cy="2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2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F841-DDC1-8C43-8F3D-CC67C09AC676}" type="datetime1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6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6EE3-63B0-0F4A-92B5-416B4A232446}" type="datetime1">
              <a:rPr lang="en-US" smtClean="0"/>
              <a:t>7/26/18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4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66CF-DAB8-5C43-B74A-D9E4CFDB3912}" type="datetime1">
              <a:rPr lang="en-US" smtClean="0"/>
              <a:t>7/26/18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>
            <a:grpSpLocks/>
          </p:cNvGrpSpPr>
          <p:nvPr userDrawn="1"/>
        </p:nvGrpSpPr>
        <p:grpSpPr>
          <a:xfrm>
            <a:off x="667463" y="6356351"/>
            <a:ext cx="455913" cy="259146"/>
            <a:chOff x="8442646" y="6356350"/>
            <a:chExt cx="482609" cy="274320"/>
          </a:xfrm>
        </p:grpSpPr>
        <p:pic>
          <p:nvPicPr>
            <p:cNvPr id="8" name="Picture 7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9" name="Picture 8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431" y="6362001"/>
            <a:ext cx="203199" cy="2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9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2B93-E7D9-FB4E-B2BA-FB8FE2528D5B}" type="datetime1">
              <a:rPr lang="en-US" smtClean="0"/>
              <a:t>7/26/18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 userDrawn="1"/>
        </p:nvGrpSpPr>
        <p:grpSpPr>
          <a:xfrm>
            <a:off x="667463" y="6356351"/>
            <a:ext cx="455913" cy="25914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431" y="6362001"/>
            <a:ext cx="203199" cy="2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7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DD38-E5EB-9D4A-ADCF-0D1494716C86}" type="datetime1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8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6EB9-506A-0E40-BA28-E6E617886907}" type="datetime1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44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85C77-40D4-4846-B8E7-362FCDD4BD5F}" type="datetime1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9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6.emf"/><Relationship Id="rId6" Type="http://schemas.openxmlformats.org/officeDocument/2006/relationships/image" Target="../media/image3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0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3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42.emf"/><Relationship Id="rId13" Type="http://schemas.openxmlformats.org/officeDocument/2006/relationships/oleObject" Target="../embeddings/oleObject14.bin"/><Relationship Id="rId14" Type="http://schemas.openxmlformats.org/officeDocument/2006/relationships/image" Target="../media/image4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44.png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39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4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9.bin"/><Relationship Id="rId12" Type="http://schemas.openxmlformats.org/officeDocument/2006/relationships/image" Target="../media/image3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50.png"/><Relationship Id="rId5" Type="http://schemas.openxmlformats.org/officeDocument/2006/relationships/oleObject" Target="../embeddings/oleObject16.bin"/><Relationship Id="rId6" Type="http://schemas.openxmlformats.org/officeDocument/2006/relationships/image" Target="../media/image48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49.e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3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51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5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5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5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emf"/><Relationship Id="rId9" Type="http://schemas.openxmlformats.org/officeDocument/2006/relationships/image" Target="../media/image1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1501776"/>
            <a:ext cx="10191750" cy="1470025"/>
          </a:xfrm>
        </p:spPr>
        <p:txBody>
          <a:bodyPr>
            <a:noAutofit/>
          </a:bodyPr>
          <a:lstStyle/>
          <a:p>
            <a:r>
              <a:rPr lang="en-US" sz="3200" dirty="0"/>
              <a:t>Lecture 8</a:t>
            </a:r>
            <a:r>
              <a:rPr lang="en-US" sz="3200" dirty="0" smtClean="0"/>
              <a:t>: </a:t>
            </a:r>
            <a:r>
              <a:rPr lang="en-US" sz="3200" dirty="0"/>
              <a:t>Convolution </a:t>
            </a:r>
            <a:r>
              <a:rPr lang="en-US" sz="3200" dirty="0" smtClean="0"/>
              <a:t>Networks and </a:t>
            </a:r>
            <a:r>
              <a:rPr lang="en-US" sz="3200" dirty="0" err="1"/>
              <a:t>Autoencoders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is-I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is-I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cs-CZ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cs-CZ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3175" y="2952750"/>
            <a:ext cx="699135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Pavlos </a:t>
            </a:r>
            <a:r>
              <a:rPr lang="en-US" dirty="0">
                <a:solidFill>
                  <a:schemeClr val="tx1"/>
                </a:solidFill>
              </a:rPr>
              <a:t>Protopapas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038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47" y="4017008"/>
            <a:ext cx="119227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14" y="4017008"/>
            <a:ext cx="1225296" cy="137668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Kernel size smaller </a:t>
            </a:r>
            <a:r>
              <a:rPr lang="en-US" dirty="0" smtClean="0"/>
              <a:t>than input</a:t>
            </a:r>
          </a:p>
          <a:p>
            <a:pPr lvl="1"/>
            <a:r>
              <a:rPr lang="en-US" dirty="0" smtClean="0"/>
              <a:t>Image: usually millions of pixels</a:t>
            </a:r>
          </a:p>
          <a:p>
            <a:pPr lvl="1"/>
            <a:r>
              <a:rPr lang="en-US" dirty="0" smtClean="0"/>
              <a:t>Kernel: usually 100s or 1000s of parameters</a:t>
            </a:r>
          </a:p>
          <a:p>
            <a:r>
              <a:rPr lang="en-US" dirty="0" smtClean="0"/>
              <a:t>Reduced memory and run-time, improved statistical efficiency</a:t>
            </a:r>
          </a:p>
          <a:p>
            <a:pPr lvl="1"/>
            <a:r>
              <a:rPr lang="en-US" dirty="0" smtClean="0"/>
              <a:t>O(m × n)   =&gt;   O(</a:t>
            </a:r>
            <a:r>
              <a:rPr lang="en-US" dirty="0" smtClean="0">
                <a:solidFill>
                  <a:srgbClr val="0000FF"/>
                </a:solidFill>
              </a:rPr>
              <a:t>k</a:t>
            </a:r>
            <a:r>
              <a:rPr lang="en-US" dirty="0" smtClean="0"/>
              <a:t> × n)  parameters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1" y="1417638"/>
            <a:ext cx="5222875" cy="50384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4876" y="2296527"/>
            <a:ext cx="168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Convolutional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524875" y="4919107"/>
            <a:ext cx="2000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Fully-connected</a:t>
            </a:r>
            <a:endParaRPr lang="en-US" sz="2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2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Costs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74" y="1872018"/>
            <a:ext cx="7758545" cy="454725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4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Parameter sharing</a:t>
            </a:r>
          </a:p>
          <a:p>
            <a:r>
              <a:rPr lang="en-US" dirty="0" smtClean="0"/>
              <a:t>Pooling</a:t>
            </a:r>
          </a:p>
          <a:p>
            <a:r>
              <a:rPr lang="en-US" dirty="0" smtClean="0"/>
              <a:t>Zero padding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2575"/>
            <a:ext cx="9144000" cy="4529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0000FF"/>
                </a:solidFill>
              </a:rPr>
              <a:t>Same </a:t>
            </a:r>
            <a:r>
              <a:rPr lang="en-US" sz="2800" b="1" dirty="0">
                <a:solidFill>
                  <a:srgbClr val="0000FF"/>
                </a:solidFill>
              </a:rPr>
              <a:t>A</a:t>
            </a:r>
            <a:r>
              <a:rPr lang="en-US" sz="2800" i="1" dirty="0">
                <a:solidFill>
                  <a:srgbClr val="0000FF"/>
                </a:solidFill>
              </a:rPr>
              <a:t> in different locations – </a:t>
            </a:r>
            <a:r>
              <a:rPr lang="en-US" sz="2800" dirty="0">
                <a:solidFill>
                  <a:srgbClr val="0000FF"/>
                </a:solidFill>
              </a:rPr>
              <a:t>only learn </a:t>
            </a:r>
            <a:r>
              <a:rPr lang="en-US" sz="2800" b="1" dirty="0">
                <a:solidFill>
                  <a:srgbClr val="0000FF"/>
                </a:solidFill>
              </a:rPr>
              <a:t>A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7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6" y="1639889"/>
            <a:ext cx="5626694" cy="43449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24876" y="2296527"/>
            <a:ext cx="168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Convolutional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524875" y="4363482"/>
            <a:ext cx="2000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Fully-connected</a:t>
            </a:r>
            <a:endParaRPr lang="en-US" sz="2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3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19264"/>
            <a:ext cx="9144000" cy="4455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0000FF"/>
                </a:solidFill>
              </a:rPr>
              <a:t>Equivariant</a:t>
            </a:r>
            <a:r>
              <a:rPr lang="en-US" sz="2800" i="1" dirty="0">
                <a:solidFill>
                  <a:srgbClr val="0000FF"/>
                </a:solidFill>
              </a:rPr>
              <a:t> to translation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17675"/>
            <a:ext cx="9144000" cy="4080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0000FF"/>
                </a:solidFill>
              </a:rPr>
              <a:t>Equivariant</a:t>
            </a:r>
            <a:r>
              <a:rPr lang="en-US" sz="2800" i="1" dirty="0">
                <a:solidFill>
                  <a:srgbClr val="0000FF"/>
                </a:solidFill>
              </a:rPr>
              <a:t> to translation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75" y="1702289"/>
            <a:ext cx="9144000" cy="4179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0000FF"/>
                </a:solidFill>
              </a:rPr>
              <a:t>Equivariant</a:t>
            </a:r>
            <a:r>
              <a:rPr lang="en-US" sz="2800" i="1" dirty="0">
                <a:solidFill>
                  <a:srgbClr val="0000FF"/>
                </a:solidFill>
              </a:rPr>
              <a:t> to translation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51" b="-8051"/>
          <a:stretch/>
        </p:blipFill>
        <p:spPr>
          <a:xfrm>
            <a:off x="4686300" y="914400"/>
            <a:ext cx="2806700" cy="599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99376" y="3429001"/>
            <a:ext cx="2397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Non-linear activation</a:t>
            </a:r>
            <a:endParaRPr lang="en-US" sz="2200" dirty="0">
              <a:solidFill>
                <a:srgbClr val="0000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Fully-connected nets infeasible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E.g. 1K x 1K image (1 million pixels)</a:t>
            </a:r>
          </a:p>
          <a:p>
            <a:pPr lvl="1"/>
            <a:r>
              <a:rPr lang="en-US" dirty="0" smtClean="0"/>
              <a:t>No. of parameters blow up</a:t>
            </a:r>
          </a:p>
          <a:p>
            <a:r>
              <a:rPr lang="en-US" i="1" dirty="0" smtClean="0"/>
              <a:t>Convolution Nets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xploit image structure</a:t>
            </a:r>
          </a:p>
          <a:p>
            <a:pPr lvl="1"/>
            <a:r>
              <a:rPr lang="en-US" dirty="0" smtClean="0"/>
              <a:t>Use sparse weights between layers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Pooling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Zero padding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36725"/>
            <a:ext cx="9144000" cy="42408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0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/>
          <a:lstStyle/>
          <a:p>
            <a:r>
              <a:rPr lang="en-US" dirty="0" smtClean="0"/>
              <a:t>Invariant to small, “</a:t>
            </a:r>
            <a:r>
              <a:rPr lang="en-US" dirty="0" smtClean="0">
                <a:solidFill>
                  <a:srgbClr val="0000FF"/>
                </a:solidFill>
              </a:rPr>
              <a:t>local transitions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Face detection: enough to check the presence of eyes, not their precise location</a:t>
            </a:r>
          </a:p>
          <a:p>
            <a:r>
              <a:rPr lang="en-US" dirty="0" smtClean="0"/>
              <a:t>Fewer pooling units than detector units</a:t>
            </a:r>
          </a:p>
          <a:p>
            <a:pPr lvl="1"/>
            <a:r>
              <a:rPr lang="en-US" dirty="0" smtClean="0"/>
              <a:t>Reduces input size to </a:t>
            </a:r>
            <a:r>
              <a:rPr lang="en-US" dirty="0" smtClean="0">
                <a:solidFill>
                  <a:srgbClr val="0000FF"/>
                </a:solidFill>
              </a:rPr>
              <a:t>final fully connected layers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39900"/>
            <a:ext cx="8648700" cy="3365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5470771"/>
            <a:ext cx="7639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ConvNets</a:t>
            </a:r>
            <a:r>
              <a:rPr lang="en-US" sz="2400" dirty="0"/>
              <a:t> can have multiple channels a.k.a. </a:t>
            </a:r>
            <a:r>
              <a:rPr lang="en-US" sz="2400" dirty="0">
                <a:solidFill>
                  <a:srgbClr val="0000FF"/>
                </a:solidFill>
              </a:rPr>
              <a:t>feature maps</a:t>
            </a:r>
            <a:r>
              <a:rPr lang="en-US" sz="2400" dirty="0"/>
              <a:t>, each with separate parameters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15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Dimensions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83" y="1417638"/>
            <a:ext cx="6984711" cy="4952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0463" y="4570439"/>
            <a:ext cx="3067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Multiple Channels: 4</a:t>
            </a:r>
            <a:r>
              <a:rPr lang="en-US" sz="2000" baseline="30000" dirty="0"/>
              <a:t>th</a:t>
            </a:r>
            <a:r>
              <a:rPr lang="en-US" sz="2000" dirty="0"/>
              <a:t> axis</a:t>
            </a:r>
          </a:p>
          <a:p>
            <a:endParaRPr lang="en-US" sz="1200" dirty="0"/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4D Tensor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36173" y="6370009"/>
            <a:ext cx="1712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xrds.acm.org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Pooling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Zero padding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Padding</a:t>
            </a:r>
            <a:endParaRPr lang="en-US" dirty="0"/>
          </a:p>
        </p:txBody>
      </p:sp>
      <p:pic>
        <p:nvPicPr>
          <p:cNvPr id="10" name="Picture 9" descr="no_padding_no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15" y="2385189"/>
            <a:ext cx="4362938" cy="463115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Representation size </a:t>
            </a:r>
            <a:r>
              <a:rPr lang="en-US" sz="2800" dirty="0">
                <a:solidFill>
                  <a:srgbClr val="0000FF"/>
                </a:solidFill>
              </a:rPr>
              <a:t>shrinks by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‘kernel width – 1’ </a:t>
            </a:r>
            <a:r>
              <a:rPr lang="en-US" sz="2800" dirty="0"/>
              <a:t>after each layer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7600463" y="3751385"/>
            <a:ext cx="3438769" cy="742462"/>
          </a:xfrm>
          <a:prstGeom prst="wedgeEllipseCallout">
            <a:avLst>
              <a:gd name="adj1" fmla="val -45709"/>
              <a:gd name="adj2" fmla="val 5723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Ignores </a:t>
            </a:r>
            <a:r>
              <a:rPr lang="en-US" sz="2000" dirty="0"/>
              <a:t>large portion of </a:t>
            </a:r>
            <a:r>
              <a:rPr lang="en-US" sz="2000" dirty="0"/>
              <a:t>input </a:t>
            </a:r>
            <a:r>
              <a:rPr lang="en-US" sz="2000" dirty="0"/>
              <a:t>image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3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Padding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Pad zeros so that </a:t>
            </a:r>
            <a:r>
              <a:rPr lang="en-US" sz="2800" dirty="0">
                <a:solidFill>
                  <a:srgbClr val="0000FF"/>
                </a:solidFill>
              </a:rPr>
              <a:t>output is same size as input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3" descr="same_padding_no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45" y="2178450"/>
            <a:ext cx="4116754" cy="46795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Padding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Pad zeros so that every pixel is visited </a:t>
            </a:r>
            <a:r>
              <a:rPr lang="en-US" sz="2800" dirty="0">
                <a:solidFill>
                  <a:srgbClr val="0000FF"/>
                </a:solidFill>
              </a:rPr>
              <a:t>same number of times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4" descr="full_padding_no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31" y="2197190"/>
            <a:ext cx="4005385" cy="4660811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7463694" y="4298462"/>
            <a:ext cx="3614615" cy="742462"/>
          </a:xfrm>
          <a:prstGeom prst="wedgeEllipseCallout">
            <a:avLst>
              <a:gd name="adj1" fmla="val -45709"/>
              <a:gd name="adj2" fmla="val 5723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Increases computation and storage cost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Local and Hierarchical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2095501"/>
            <a:ext cx="9144000" cy="404402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dding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74" y="2115441"/>
            <a:ext cx="5014631" cy="483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 with Strides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Shift the kernel not by 1 pixel, but by k pixels </a:t>
            </a:r>
            <a:r>
              <a:rPr lang="en-US" sz="2800" dirty="0"/>
              <a:t>(stride)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1704" y="3282463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Stride = 2</a:t>
            </a:r>
            <a:endParaRPr lang="en-US" sz="2400" dirty="0"/>
          </a:p>
        </p:txBody>
      </p:sp>
      <p:sp>
        <p:nvSpPr>
          <p:cNvPr id="8" name="Oval Callout 7"/>
          <p:cNvSpPr/>
          <p:nvPr/>
        </p:nvSpPr>
        <p:spPr>
          <a:xfrm>
            <a:off x="7561385" y="3927231"/>
            <a:ext cx="3673230" cy="1172308"/>
          </a:xfrm>
          <a:prstGeom prst="wedgeEllipseCallout">
            <a:avLst>
              <a:gd name="adj1" fmla="val -45709"/>
              <a:gd name="adj2" fmla="val 5723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Sees entire image, but low computational and storage costs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Pooling</a:t>
            </a:r>
          </a:p>
          <a:p>
            <a:r>
              <a:rPr lang="en-US" dirty="0" smtClean="0"/>
              <a:t>Zero padding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5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39471"/>
            <a:ext cx="9144000" cy="37065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4463" y="5687375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3232" y="5687375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737147" y="1770430"/>
            <a:ext cx="2746084" cy="2497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4737147" y="6194948"/>
            <a:ext cx="2746084" cy="2497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7147" y="1420341"/>
            <a:ext cx="274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Propagate image forward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83225" y="6436423"/>
            <a:ext cx="309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Propagate gradients backward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pass through a</a:t>
            </a:r>
            <a:r>
              <a:rPr lang="en-US" dirty="0" smtClean="0">
                <a:solidFill>
                  <a:srgbClr val="0000FF"/>
                </a:solidFill>
              </a:rPr>
              <a:t> convolution unit</a:t>
            </a:r>
          </a:p>
        </p:txBody>
      </p:sp>
      <p:pic>
        <p:nvPicPr>
          <p:cNvPr id="5" name="Picture 4" descr="no_padding_no_strid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60" y="2817617"/>
            <a:ext cx="3098800" cy="3289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4717" y="4952088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Input: </a:t>
            </a:r>
            <a:r>
              <a:rPr lang="en-US" sz="2000" dirty="0">
                <a:solidFill>
                  <a:srgbClr val="0000FF"/>
                </a:solidFill>
              </a:rPr>
              <a:t>4 ×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4717" y="3276330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Output: </a:t>
            </a:r>
            <a:r>
              <a:rPr lang="en-US" sz="2000" dirty="0">
                <a:solidFill>
                  <a:srgbClr val="0000FF"/>
                </a:solidFill>
              </a:rPr>
              <a:t>2 </a:t>
            </a:r>
            <a:r>
              <a:rPr lang="en-US" sz="2000" dirty="0">
                <a:solidFill>
                  <a:srgbClr val="0000FF"/>
                </a:solidFill>
              </a:rPr>
              <a:t>× </a:t>
            </a:r>
            <a:r>
              <a:rPr lang="en-US" sz="2000" dirty="0">
                <a:solidFill>
                  <a:srgbClr val="0000FF"/>
                </a:solidFill>
              </a:rPr>
              <a:t>2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0398" y="4556869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Kernel: </a:t>
            </a:r>
            <a:r>
              <a:rPr lang="en-US" sz="2000" dirty="0">
                <a:solidFill>
                  <a:srgbClr val="000000"/>
                </a:solidFill>
              </a:rPr>
              <a:t>3 </a:t>
            </a:r>
            <a:r>
              <a:rPr lang="en-US" sz="2000" dirty="0">
                <a:solidFill>
                  <a:srgbClr val="000000"/>
                </a:solidFill>
              </a:rPr>
              <a:t>× </a:t>
            </a:r>
            <a:r>
              <a:rPr lang="en-US" sz="2000" dirty="0">
                <a:solidFill>
                  <a:srgbClr val="000000"/>
                </a:solidFill>
              </a:rPr>
              <a:t>3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_padding_no_strides_transpos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55" y="2518531"/>
            <a:ext cx="3959941" cy="4454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Backward pass =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ranspose convolution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9283" y="3300462"/>
            <a:ext cx="304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Output: </a:t>
            </a:r>
            <a:r>
              <a:rPr lang="en-US" sz="2000" dirty="0">
                <a:solidFill>
                  <a:srgbClr val="0000FF"/>
                </a:solidFill>
              </a:rPr>
              <a:t>4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× </a:t>
            </a:r>
            <a:r>
              <a:rPr lang="en-US" sz="2000" dirty="0">
                <a:solidFill>
                  <a:srgbClr val="0000FF"/>
                </a:solidFill>
              </a:rPr>
              <a:t>4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(gradient for layer L)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10398" y="4556869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Kernel: </a:t>
            </a:r>
            <a:r>
              <a:rPr lang="en-US" sz="2000" dirty="0">
                <a:solidFill>
                  <a:srgbClr val="000000"/>
                </a:solidFill>
              </a:rPr>
              <a:t>3 </a:t>
            </a:r>
            <a:r>
              <a:rPr lang="en-US" sz="2000" dirty="0">
                <a:solidFill>
                  <a:srgbClr val="000000"/>
                </a:solidFill>
              </a:rPr>
              <a:t>× </a:t>
            </a:r>
            <a:r>
              <a:rPr lang="en-US" sz="2000" dirty="0">
                <a:solidFill>
                  <a:srgbClr val="000000"/>
                </a:solidFill>
              </a:rPr>
              <a:t>3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659283" y="4984449"/>
            <a:ext cx="304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Input: </a:t>
            </a:r>
            <a:r>
              <a:rPr lang="en-US" sz="2000" dirty="0">
                <a:solidFill>
                  <a:srgbClr val="0000FF"/>
                </a:solidFill>
              </a:rPr>
              <a:t>2 </a:t>
            </a:r>
            <a:r>
              <a:rPr lang="en-US" sz="2000" dirty="0">
                <a:solidFill>
                  <a:srgbClr val="0000FF"/>
                </a:solidFill>
              </a:rPr>
              <a:t>× 2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(gradient for layer L-1)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0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 matrix </a:t>
            </a:r>
            <a:r>
              <a:rPr lang="en-US" b="1" dirty="0" smtClean="0"/>
              <a:t>W</a:t>
            </a:r>
            <a:r>
              <a:rPr lang="en-US" dirty="0" smtClean="0"/>
              <a:t> contains </a:t>
            </a:r>
            <a:r>
              <a:rPr lang="en-US" dirty="0" smtClean="0">
                <a:solidFill>
                  <a:srgbClr val="0000FF"/>
                </a:solidFill>
              </a:rPr>
              <a:t>offset copies of the kernel</a:t>
            </a:r>
            <a:r>
              <a:rPr lang="en-US" dirty="0" smtClean="0"/>
              <a:t> matrix (</a:t>
            </a:r>
            <a:r>
              <a:rPr lang="en-US" dirty="0" err="1" smtClean="0"/>
              <a:t>Toeplitz</a:t>
            </a:r>
            <a:r>
              <a:rPr lang="en-US" dirty="0" smtClean="0"/>
              <a:t> matrix)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Parameter matrix for the transpose convolution is </a:t>
            </a:r>
            <a:r>
              <a:rPr lang="en-US" b="1" dirty="0" smtClean="0"/>
              <a:t>W</a:t>
            </a:r>
            <a:r>
              <a:rPr lang="en-US" baseline="30000" dirty="0" smtClean="0"/>
              <a:t>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193109"/>
              </p:ext>
            </p:extLst>
          </p:nvPr>
        </p:nvGraphicFramePr>
        <p:xfrm>
          <a:off x="4918075" y="2925763"/>
          <a:ext cx="202088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" name="Equation" r:id="rId4" imgW="711200" imgH="203200" progId="Equation.3">
                  <p:embed/>
                </p:oleObj>
              </mc:Choice>
              <mc:Fallback>
                <p:oleObj name="Equation" r:id="rId4" imgW="711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8075" y="2925763"/>
                        <a:ext cx="2020888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777592"/>
              </p:ext>
            </p:extLst>
          </p:nvPr>
        </p:nvGraphicFramePr>
        <p:xfrm>
          <a:off x="4759895" y="5101027"/>
          <a:ext cx="223678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" name="Equation" r:id="rId6" imgW="787400" imgH="228600" progId="Equation.3">
                  <p:embed/>
                </p:oleObj>
              </mc:Choice>
              <mc:Fallback>
                <p:oleObj name="Equation" r:id="rId6" imgW="787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9895" y="5101027"/>
                        <a:ext cx="2236788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04365" y="3071151"/>
            <a:ext cx="2309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(forward)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4365" y="5295992"/>
            <a:ext cx="2309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(backward)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72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Locally-connected Layers</a:t>
            </a:r>
          </a:p>
          <a:p>
            <a:pPr lvl="1"/>
            <a:r>
              <a:rPr lang="en-US" dirty="0" smtClean="0"/>
              <a:t>No parameter sharing, learn </a:t>
            </a:r>
            <a:r>
              <a:rPr lang="en-US" dirty="0" smtClean="0">
                <a:solidFill>
                  <a:srgbClr val="0000FF"/>
                </a:solidFill>
              </a:rPr>
              <a:t>separate weights </a:t>
            </a:r>
            <a:r>
              <a:rPr lang="en-US" dirty="0" smtClean="0"/>
              <a:t>for each spatial location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/>
              <a:t>Useful when each output needs to be a function of a small part of the input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Tiled Convolution</a:t>
            </a:r>
          </a:p>
          <a:p>
            <a:pPr lvl="1"/>
            <a:r>
              <a:rPr lang="en-US" dirty="0" smtClean="0"/>
              <a:t>Learn </a:t>
            </a:r>
            <a:r>
              <a:rPr lang="en-US" dirty="0" smtClean="0">
                <a:solidFill>
                  <a:srgbClr val="0000FF"/>
                </a:solidFill>
              </a:rPr>
              <a:t>set of kernels</a:t>
            </a:r>
            <a:r>
              <a:rPr lang="en-US" dirty="0" smtClean="0"/>
              <a:t>, rotate them through space</a:t>
            </a:r>
          </a:p>
          <a:p>
            <a:pPr lvl="1"/>
            <a:r>
              <a:rPr lang="en-US" dirty="0" smtClean="0"/>
              <a:t>Neighboring locations have different filters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35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46141" y="3105834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Karla" charset="0"/>
                <a:ea typeface="Karla" charset="0"/>
                <a:cs typeface="Karla" charset="0"/>
              </a:rPr>
              <a:t>Autoencoders</a:t>
            </a:r>
            <a:endParaRPr lang="en-US" sz="36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07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614943"/>
            <a:ext cx="8229600" cy="35112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Given: (x, y)</a:t>
            </a:r>
          </a:p>
          <a:p>
            <a:pPr marL="0" indent="0" algn="ctr">
              <a:buNone/>
            </a:pPr>
            <a:r>
              <a:rPr lang="en-US" sz="4400" dirty="0"/>
              <a:t>Goal: Learn a mapping </a:t>
            </a:r>
            <a:r>
              <a:rPr lang="en-US" sz="4400" i="1" dirty="0"/>
              <a:t>h</a:t>
            </a:r>
            <a:r>
              <a:rPr lang="en-US" sz="4400" dirty="0"/>
              <a:t>: </a:t>
            </a:r>
            <a:r>
              <a:rPr lang="en-US" sz="4400" i="1" dirty="0"/>
              <a:t>X</a:t>
            </a:r>
            <a:r>
              <a:rPr lang="en-US" sz="4400" dirty="0"/>
              <a:t> -&gt; </a:t>
            </a:r>
            <a:r>
              <a:rPr lang="en-US" sz="4400" i="1" dirty="0"/>
              <a:t>Y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10896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614943"/>
            <a:ext cx="8229600" cy="35112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Given:  x</a:t>
            </a:r>
          </a:p>
          <a:p>
            <a:pPr marL="0" indent="0" algn="ctr">
              <a:buNone/>
            </a:pPr>
            <a:r>
              <a:rPr lang="en-US" sz="4400" dirty="0"/>
              <a:t>Goal: Discover </a:t>
            </a:r>
            <a:r>
              <a:rPr lang="en-US" sz="4400" dirty="0">
                <a:solidFill>
                  <a:srgbClr val="0000FF"/>
                </a:solidFill>
              </a:rPr>
              <a:t>hidden structures </a:t>
            </a:r>
            <a:r>
              <a:rPr lang="en-US" sz="4400" dirty="0"/>
              <a:t>from data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08520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Invariant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1651001"/>
            <a:ext cx="7096084" cy="49726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Density Estimation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 </a:t>
            </a:r>
            <a:r>
              <a:rPr lang="en-US" dirty="0" smtClean="0">
                <a:solidFill>
                  <a:srgbClr val="0000FF"/>
                </a:solidFill>
              </a:rPr>
              <a:t>probability density </a:t>
            </a:r>
            <a:r>
              <a:rPr lang="en-US" i="1" dirty="0" smtClean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i="1" dirty="0" smtClean="0">
                <a:solidFill>
                  <a:srgbClr val="0000FF"/>
                </a:solidFill>
              </a:rPr>
              <a:t>x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r>
              <a:rPr lang="en-US" dirty="0" smtClean="0"/>
              <a:t> from observations {</a:t>
            </a:r>
            <a:r>
              <a:rPr lang="en-US" i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 …,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m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755" y="2839080"/>
            <a:ext cx="6947493" cy="371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7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Clustering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data points based on similarity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044" y="2165576"/>
            <a:ext cx="4059963" cy="43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5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095" y="2390805"/>
            <a:ext cx="5943401" cy="447286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Representation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lies on a </a:t>
            </a:r>
            <a:r>
              <a:rPr lang="en-US" dirty="0" smtClean="0">
                <a:solidFill>
                  <a:srgbClr val="0000FF"/>
                </a:solidFill>
              </a:rPr>
              <a:t>low-dimensional manifold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Factor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i="1" dirty="0"/>
              <a:t>h</a:t>
            </a:r>
            <a:r>
              <a:rPr lang="en-US" sz="3600" dirty="0"/>
              <a:t>: Explanatory factors / latent variables</a:t>
            </a:r>
          </a:p>
          <a:p>
            <a:endParaRPr lang="en-US" sz="3600" i="1" dirty="0"/>
          </a:p>
          <a:p>
            <a:endParaRPr lang="en-US" sz="3600" i="1" dirty="0"/>
          </a:p>
          <a:p>
            <a:pPr marL="0" indent="0">
              <a:buNone/>
            </a:pPr>
            <a:endParaRPr lang="en-US" sz="3600" i="1" dirty="0"/>
          </a:p>
          <a:p>
            <a:endParaRPr lang="en-US" sz="3600" i="1" dirty="0"/>
          </a:p>
          <a:p>
            <a:r>
              <a:rPr lang="en-US" sz="3600" i="1" dirty="0"/>
              <a:t>Goal: </a:t>
            </a:r>
            <a:r>
              <a:rPr lang="en-US" sz="3600" dirty="0"/>
              <a:t>Infer </a:t>
            </a:r>
            <a:r>
              <a:rPr lang="en-US" sz="3600" i="1" dirty="0"/>
              <a:t>h</a:t>
            </a:r>
            <a:r>
              <a:rPr lang="en-US" sz="3600" dirty="0"/>
              <a:t> for a given </a:t>
            </a:r>
            <a:r>
              <a:rPr lang="en-US" sz="3600" i="1" dirty="0"/>
              <a:t>x</a:t>
            </a:r>
          </a:p>
          <a:p>
            <a:pPr lvl="1"/>
            <a:r>
              <a:rPr lang="en-US" dirty="0" smtClean="0"/>
              <a:t>Used as features for a learning task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182678" y="2741822"/>
          <a:ext cx="3569622" cy="1603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4" imgW="876300" imgH="393700" progId="Equation.3">
                  <p:embed/>
                </p:oleObj>
              </mc:Choice>
              <mc:Fallback>
                <p:oleObj name="Equation" r:id="rId4" imgW="876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2678" y="2741822"/>
                        <a:ext cx="3569622" cy="1603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258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Probabilistic</a:t>
            </a:r>
            <a:br>
              <a:rPr lang="en-US" dirty="0" smtClean="0"/>
            </a:br>
            <a:r>
              <a:rPr lang="en-US" dirty="0" smtClean="0"/>
              <a:t>Principal Component Analysis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3788" y="3224421"/>
          <a:ext cx="2660284" cy="1312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4" imgW="927100" imgH="457200" progId="Equation.3">
                  <p:embed/>
                </p:oleObj>
              </mc:Choice>
              <mc:Fallback>
                <p:oleObj name="Equation" r:id="rId4" imgW="927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3788" y="3224421"/>
                        <a:ext cx="2660284" cy="13128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497" y="1479554"/>
            <a:ext cx="4963178" cy="496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Component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391389"/>
          </a:xfrm>
        </p:spPr>
        <p:txBody>
          <a:bodyPr>
            <a:normAutofit/>
          </a:bodyPr>
          <a:lstStyle/>
          <a:p>
            <a:r>
              <a:rPr lang="en-US" i="1" dirty="0" smtClean="0"/>
              <a:t>h </a:t>
            </a:r>
            <a:r>
              <a:rPr lang="en-US" dirty="0" smtClean="0"/>
              <a:t>is drawn from a </a:t>
            </a:r>
            <a:r>
              <a:rPr lang="en-US" dirty="0" smtClean="0">
                <a:solidFill>
                  <a:srgbClr val="0000FF"/>
                </a:solidFill>
              </a:rPr>
              <a:t>non-Gaussian </a:t>
            </a:r>
            <a:r>
              <a:rPr lang="en-US" dirty="0" smtClean="0"/>
              <a:t>distribution</a:t>
            </a:r>
          </a:p>
          <a:p>
            <a:r>
              <a:rPr lang="en-US" dirty="0" smtClean="0"/>
              <a:t>E.g</a:t>
            </a:r>
            <a:r>
              <a:rPr lang="en-US" dirty="0"/>
              <a:t>. audio signal separation</a:t>
            </a:r>
          </a:p>
          <a:p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152" y="3476445"/>
            <a:ext cx="6996498" cy="2136226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600412" y="3108145"/>
          <a:ext cx="3333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Equation" r:id="rId5" imgW="127000" imgH="177800" progId="Equation.3">
                  <p:embed/>
                </p:oleObj>
              </mc:Choice>
              <mc:Fallback>
                <p:oleObj name="Equation" r:id="rId5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00412" y="3108145"/>
                        <a:ext cx="333375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120869" y="3108145"/>
          <a:ext cx="3333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Equation" r:id="rId7" imgW="127000" imgH="139700" progId="Equation.3">
                  <p:embed/>
                </p:oleObj>
              </mc:Choice>
              <mc:Fallback>
                <p:oleObj name="Equation" r:id="rId7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20869" y="3108145"/>
                        <a:ext cx="3333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373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Linear: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net that </a:t>
            </a:r>
            <a:r>
              <a:rPr lang="en-US" dirty="0" smtClean="0">
                <a:solidFill>
                  <a:srgbClr val="0000FF"/>
                </a:solidFill>
              </a:rPr>
              <a:t>approximately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copies its input to output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3232817"/>
            <a:ext cx="8890000" cy="279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09392" y="5429391"/>
            <a:ext cx="1817596" cy="597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786875" y="3252989"/>
          <a:ext cx="3333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5" imgW="127000" imgH="177800" progId="Equation.3">
                  <p:embed/>
                </p:oleObj>
              </mc:Choice>
              <mc:Fallback>
                <p:oleObj name="Equation" r:id="rId5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86875" y="3252989"/>
                        <a:ext cx="333375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24520" y="3388323"/>
          <a:ext cx="3333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7" imgW="127000" imgH="139700" progId="Equation.3">
                  <p:embed/>
                </p:oleObj>
              </mc:Choice>
              <mc:Fallback>
                <p:oleObj name="Equation" r:id="rId7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4520" y="3388323"/>
                        <a:ext cx="3333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9315450" y="3417494"/>
          <a:ext cx="30003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9" imgW="114300" imgH="127000" progId="Equation.3">
                  <p:embed/>
                </p:oleObj>
              </mc:Choice>
              <mc:Fallback>
                <p:oleObj name="Equation" r:id="rId9" imgW="1143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15450" y="3417494"/>
                        <a:ext cx="300038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829051" y="5676903"/>
          <a:ext cx="8667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11" imgW="330200" imgH="203200" progId="Equation.3">
                  <p:embed/>
                </p:oleObj>
              </mc:Choice>
              <mc:Fallback>
                <p:oleObj name="Equation" r:id="rId11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29051" y="5676903"/>
                        <a:ext cx="866775" cy="53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7142579" y="5686428"/>
          <a:ext cx="8001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Equation" r:id="rId13" imgW="304800" imgH="203200" progId="Equation.3">
                  <p:embed/>
                </p:oleObj>
              </mc:Choice>
              <mc:Fallback>
                <p:oleObj name="Equation" r:id="rId13" imgW="304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42579" y="5686428"/>
                        <a:ext cx="800100" cy="53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Callout 10"/>
          <p:cNvSpPr/>
          <p:nvPr/>
        </p:nvSpPr>
        <p:spPr>
          <a:xfrm>
            <a:off x="6120249" y="2516125"/>
            <a:ext cx="2848424" cy="872199"/>
          </a:xfrm>
          <a:prstGeom prst="wedgeEllipseCallout">
            <a:avLst>
              <a:gd name="adj1" fmla="val -48597"/>
              <a:gd name="adj2" fmla="val 9817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Encodes useful  info about data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106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371" y="1842913"/>
            <a:ext cx="6649447" cy="39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82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36" y="1803679"/>
            <a:ext cx="7355773" cy="41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06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Undercomplete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431590" cy="4525963"/>
          </a:xfrm>
        </p:spPr>
        <p:txBody>
          <a:bodyPr/>
          <a:lstStyle/>
          <a:p>
            <a:r>
              <a:rPr lang="en-US" i="1" dirty="0" smtClean="0"/>
              <a:t>h </a:t>
            </a:r>
            <a:r>
              <a:rPr lang="en-US" dirty="0" smtClean="0"/>
              <a:t>has </a:t>
            </a:r>
            <a:r>
              <a:rPr lang="en-US" dirty="0" smtClean="0">
                <a:solidFill>
                  <a:srgbClr val="0000FF"/>
                </a:solidFill>
              </a:rPr>
              <a:t>lower dimension</a:t>
            </a:r>
            <a:r>
              <a:rPr lang="en-US" dirty="0" smtClean="0"/>
              <a:t> than </a:t>
            </a:r>
            <a:r>
              <a:rPr lang="en-US" i="1" dirty="0" smtClean="0"/>
              <a:t>x</a:t>
            </a:r>
          </a:p>
          <a:p>
            <a:r>
              <a:rPr lang="en-US" dirty="0" smtClean="0"/>
              <a:t>Must discard some information in </a:t>
            </a:r>
            <a:r>
              <a:rPr lang="en-US" i="1" dirty="0" smtClean="0"/>
              <a:t>h</a:t>
            </a:r>
          </a:p>
          <a:p>
            <a:r>
              <a:rPr lang="en-US" dirty="0" smtClean="0"/>
              <a:t>Learning involves minimizing </a:t>
            </a:r>
            <a:r>
              <a:rPr lang="en-US" dirty="0" smtClean="0">
                <a:solidFill>
                  <a:srgbClr val="0000FF"/>
                </a:solidFill>
              </a:rPr>
              <a:t>loss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Equivalent to PCA when </a:t>
            </a:r>
            <a:r>
              <a:rPr lang="en-US" i="1" dirty="0" smtClean="0"/>
              <a:t>f</a:t>
            </a:r>
            <a:r>
              <a:rPr lang="en-US" dirty="0" smtClean="0"/>
              <a:t> is linear, </a:t>
            </a:r>
            <a:r>
              <a:rPr lang="en-US" i="1" dirty="0" smtClean="0"/>
              <a:t>L</a:t>
            </a:r>
            <a:r>
              <a:rPr lang="en-US" dirty="0" smtClean="0"/>
              <a:t> is MSE</a:t>
            </a: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040313" y="3681412"/>
          <a:ext cx="240665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3" imgW="838200" imgH="203200" progId="Equation.3">
                  <p:embed/>
                </p:oleObj>
              </mc:Choice>
              <mc:Fallback>
                <p:oleObj name="Equation" r:id="rId3" imgW="838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0313" y="3681412"/>
                        <a:ext cx="2406650" cy="58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51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“Convolution” Operation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48" y="1417639"/>
            <a:ext cx="7677074" cy="495993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Overcomplete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431590" cy="4525963"/>
          </a:xfrm>
        </p:spPr>
        <p:txBody>
          <a:bodyPr/>
          <a:lstStyle/>
          <a:p>
            <a:r>
              <a:rPr lang="en-US" i="1" dirty="0"/>
              <a:t>h </a:t>
            </a:r>
            <a:r>
              <a:rPr lang="en-US" dirty="0"/>
              <a:t>has </a:t>
            </a:r>
            <a:r>
              <a:rPr lang="en-US" dirty="0" smtClean="0">
                <a:solidFill>
                  <a:srgbClr val="0000FF"/>
                </a:solidFill>
              </a:rPr>
              <a:t>greater dimension</a:t>
            </a:r>
            <a:r>
              <a:rPr lang="en-US" dirty="0" smtClean="0"/>
              <a:t> </a:t>
            </a:r>
            <a:r>
              <a:rPr lang="en-US" dirty="0"/>
              <a:t>than </a:t>
            </a:r>
            <a:r>
              <a:rPr lang="en-US" i="1" dirty="0"/>
              <a:t>x</a:t>
            </a:r>
          </a:p>
          <a:p>
            <a:r>
              <a:rPr lang="en-US" dirty="0" err="1" smtClean="0"/>
              <a:t>Autoencoder</a:t>
            </a:r>
            <a:r>
              <a:rPr lang="en-US" dirty="0" smtClean="0"/>
              <a:t> may simply copy input to output without learning anything useful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Regularization</a:t>
            </a:r>
            <a:r>
              <a:rPr lang="en-US" dirty="0" smtClean="0"/>
              <a:t> to limit model capacity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15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Regularized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</a:t>
            </a:r>
            <a:r>
              <a:rPr lang="en-US" dirty="0" err="1" smtClean="0"/>
              <a:t>autoencoders</a:t>
            </a:r>
            <a:endParaRPr lang="en-US" dirty="0" smtClean="0"/>
          </a:p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 smtClean="0"/>
          </a:p>
          <a:p>
            <a:r>
              <a:rPr lang="en-US" dirty="0" err="1" smtClean="0"/>
              <a:t>Autoencoders</a:t>
            </a:r>
            <a:r>
              <a:rPr lang="en-US" dirty="0" smtClean="0"/>
              <a:t> with dropout on </a:t>
            </a:r>
            <a:r>
              <a:rPr lang="en-US" i="1" dirty="0" smtClean="0"/>
              <a:t>h</a:t>
            </a:r>
          </a:p>
          <a:p>
            <a:r>
              <a:rPr lang="en-US" dirty="0" smtClean="0"/>
              <a:t>Contractive </a:t>
            </a:r>
            <a:r>
              <a:rPr lang="en-US" dirty="0" err="1" smtClean="0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64" y="1417638"/>
            <a:ext cx="4386153" cy="522161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881605" y="3458283"/>
          <a:ext cx="3110007" cy="113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5" imgW="1181100" imgH="431800" progId="Equation.3">
                  <p:embed/>
                </p:oleObj>
              </mc:Choice>
              <mc:Fallback>
                <p:oleObj name="Equation" r:id="rId5" imgW="1181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1605" y="3458283"/>
                        <a:ext cx="3110007" cy="113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7695615" y="1668959"/>
          <a:ext cx="500062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7" imgW="190500" imgH="165100" progId="Equation.3">
                  <p:embed/>
                </p:oleObj>
              </mc:Choice>
              <mc:Fallback>
                <p:oleObj name="Equation" r:id="rId7" imgW="190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95615" y="1668959"/>
                        <a:ext cx="500062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9646152" y="883841"/>
          <a:ext cx="3333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9" imgW="127000" imgH="177800" progId="Equation.3">
                  <p:embed/>
                </p:oleObj>
              </mc:Choice>
              <mc:Fallback>
                <p:oleObj name="Equation" r:id="rId9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646152" y="883841"/>
                        <a:ext cx="333375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560929" y="1702892"/>
          <a:ext cx="3333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Equation" r:id="rId11" imgW="127000" imgH="139700" progId="Equation.3">
                  <p:embed/>
                </p:oleObj>
              </mc:Choice>
              <mc:Fallback>
                <p:oleObj name="Equation" r:id="rId11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60929" y="1702892"/>
                        <a:ext cx="3333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81201" y="2428047"/>
            <a:ext cx="2630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Sparse latent variables: e.g.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48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on </a:t>
            </a:r>
            <a:r>
              <a:rPr lang="en-US" i="1" dirty="0" smtClean="0"/>
              <a:t>h</a:t>
            </a:r>
            <a:r>
              <a:rPr lang="en-US" dirty="0"/>
              <a:t> </a:t>
            </a:r>
            <a:r>
              <a:rPr lang="en-US" dirty="0" smtClean="0"/>
              <a:t>that penalizes code from being large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Regularization on output of encoder, </a:t>
            </a:r>
            <a:r>
              <a:rPr lang="en-US" dirty="0" smtClean="0">
                <a:solidFill>
                  <a:srgbClr val="0000FF"/>
                </a:solidFill>
              </a:rPr>
              <a:t>not on network parameters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029828" y="2690218"/>
          <a:ext cx="386556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Equation" r:id="rId3" imgW="1346200" imgH="203200" progId="Equation.3">
                  <p:embed/>
                </p:oleObj>
              </mc:Choice>
              <mc:Fallback>
                <p:oleObj name="Equation" r:id="rId3" imgW="1346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29828" y="2690218"/>
                        <a:ext cx="3865562" cy="58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7546810" y="3272831"/>
            <a:ext cx="348580" cy="462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7303171" y="3689351"/>
          <a:ext cx="143351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Equation" r:id="rId5" imgW="546100" imgH="203200" progId="Equation.3">
                  <p:embed/>
                </p:oleObj>
              </mc:Choice>
              <mc:Fallback>
                <p:oleObj name="Equation" r:id="rId5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03171" y="3689351"/>
                        <a:ext cx="1433513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895390" y="2191902"/>
            <a:ext cx="2772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e.g. </a:t>
            </a:r>
            <a:r>
              <a:rPr lang="en-US" sz="2600" i="1" dirty="0"/>
              <a:t>L</a:t>
            </a:r>
            <a:r>
              <a:rPr lang="en-US" sz="2600" baseline="-25000" dirty="0"/>
              <a:t>1</a:t>
            </a:r>
            <a:r>
              <a:rPr lang="en-US" sz="2600" dirty="0"/>
              <a:t> penalty |</a:t>
            </a:r>
            <a:r>
              <a:rPr lang="en-US" sz="2600" i="1" dirty="0"/>
              <a:t>h</a:t>
            </a:r>
            <a:r>
              <a:rPr lang="en-US" sz="2600" dirty="0"/>
              <a:t>|</a:t>
            </a:r>
            <a:endParaRPr lang="en-US" sz="2600" baseline="-25000" dirty="0"/>
          </a:p>
        </p:txBody>
      </p:sp>
    </p:spTree>
    <p:extLst>
      <p:ext uri="{BB962C8B-B14F-4D97-AF65-F5344CB8AC3E}">
        <p14:creationId xmlns:p14="http://schemas.microsoft.com/office/powerpoint/2010/main" val="1060137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Trained with corrupted data points, but to reconstruct original data points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040313" y="3098800"/>
          <a:ext cx="240665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Equation" r:id="rId3" imgW="838200" imgH="203200" progId="Equation.3">
                  <p:embed/>
                </p:oleObj>
              </mc:Choice>
              <mc:Fallback>
                <p:oleObj name="Equation" r:id="rId3" imgW="838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0313" y="3098800"/>
                        <a:ext cx="2406650" cy="58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6854938" y="3687287"/>
            <a:ext cx="348580" cy="462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60658" y="4166408"/>
            <a:ext cx="32067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Corrupted copy of </a:t>
            </a:r>
            <a:r>
              <a:rPr lang="en-US" sz="2600" i="1" dirty="0"/>
              <a:t>x</a:t>
            </a:r>
            <a:endParaRPr lang="en-US" sz="2600" i="1" baseline="-25000" dirty="0"/>
          </a:p>
        </p:txBody>
      </p:sp>
    </p:spTree>
    <p:extLst>
      <p:ext uri="{BB962C8B-B14F-4D97-AF65-F5344CB8AC3E}">
        <p14:creationId xmlns:p14="http://schemas.microsoft.com/office/powerpoint/2010/main" val="58908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16486"/>
            <a:ext cx="9144000" cy="423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718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Denoising</a:t>
            </a:r>
            <a:r>
              <a:rPr lang="en-US" dirty="0"/>
              <a:t> </a:t>
            </a:r>
            <a:r>
              <a:rPr lang="en-US" dirty="0" err="1" smtClean="0"/>
              <a:t>autoencoders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learn a manifold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61638"/>
            <a:ext cx="9144000" cy="47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2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98776"/>
            <a:ext cx="8229600" cy="18422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Vector field learned 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/>
              <a:t>Each arrow is proportional to </a:t>
            </a:r>
            <a:r>
              <a:rPr lang="en-US" sz="3600" i="1" dirty="0">
                <a:latin typeface="Times New Roman"/>
                <a:cs typeface="Times New Roman"/>
              </a:rPr>
              <a:t>g</a:t>
            </a:r>
            <a:r>
              <a:rPr lang="en-US" sz="3600" dirty="0">
                <a:latin typeface="Times New Roman"/>
                <a:cs typeface="Times New Roman"/>
              </a:rPr>
              <a:t>(</a:t>
            </a:r>
            <a:r>
              <a:rPr lang="en-US" sz="3600" i="1" dirty="0">
                <a:latin typeface="Times New Roman"/>
                <a:cs typeface="Times New Roman"/>
              </a:rPr>
              <a:t>f</a:t>
            </a:r>
            <a:r>
              <a:rPr lang="en-US" sz="3600" dirty="0">
                <a:latin typeface="Times New Roman"/>
                <a:cs typeface="Times New Roman"/>
              </a:rPr>
              <a:t>(</a:t>
            </a:r>
            <a:r>
              <a:rPr lang="en-US" sz="3600" i="1" dirty="0">
                <a:latin typeface="Times New Roman"/>
                <a:cs typeface="Times New Roman"/>
              </a:rPr>
              <a:t>x</a:t>
            </a:r>
            <a:r>
              <a:rPr lang="en-US" sz="3600" dirty="0">
                <a:latin typeface="Times New Roman"/>
                <a:cs typeface="Times New Roman"/>
              </a:rPr>
              <a:t>)) – </a:t>
            </a:r>
            <a:r>
              <a:rPr lang="en-US" sz="3600" i="1" dirty="0">
                <a:latin typeface="Times New Roman"/>
                <a:cs typeface="Times New Roman"/>
              </a:rPr>
              <a:t>x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291" y="2689656"/>
            <a:ext cx="5103621" cy="39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Tangent </a:t>
            </a:r>
            <a:r>
              <a:rPr lang="en-US" dirty="0" err="1"/>
              <a:t>h</a:t>
            </a:r>
            <a:r>
              <a:rPr lang="en-US" dirty="0" err="1" smtClean="0"/>
              <a:t>yperplane</a:t>
            </a:r>
            <a:r>
              <a:rPr lang="en-US" dirty="0" smtClean="0"/>
              <a:t> of a manifold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966" y="1708418"/>
            <a:ext cx="4990737" cy="48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55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Contractive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Penalizes derivatives of </a:t>
            </a:r>
            <a:r>
              <a:rPr lang="en-US" i="1" dirty="0" smtClean="0"/>
              <a:t>f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Makes encoder resistant to small perturbations in input</a:t>
            </a:r>
          </a:p>
          <a:p>
            <a:r>
              <a:rPr lang="en-US" dirty="0" smtClean="0"/>
              <a:t>Identifies directions with most local variance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573464" y="2359622"/>
          <a:ext cx="4776787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Equation" r:id="rId3" imgW="1663700" imgH="469900" progId="Equation.3">
                  <p:embed/>
                </p:oleObj>
              </mc:Choice>
              <mc:Fallback>
                <p:oleObj name="Equation" r:id="rId3" imgW="16637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3464" y="2359622"/>
                        <a:ext cx="4776787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673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“Convolution” Operation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107443"/>
              </p:ext>
            </p:extLst>
          </p:nvPr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888010"/>
              </p:ext>
            </p:extLst>
          </p:nvPr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  <a:endParaRPr lang="en-US" sz="2400" i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  <a:endParaRPr lang="en-US" sz="2400" i="1" dirty="0">
              <a:solidFill>
                <a:srgbClr val="0000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Contractive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62056"/>
            <a:ext cx="9144000" cy="356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Convolutional Network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/>
              <a:t>Pooling</a:t>
            </a:r>
          </a:p>
          <a:p>
            <a:r>
              <a:rPr lang="en-US" dirty="0" smtClean="0"/>
              <a:t>Zero padding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4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2575"/>
            <a:ext cx="9144000" cy="4529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4876" y="6078888"/>
            <a:ext cx="766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</a:rPr>
              <a:t>Each output interacts to a small region of inputs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LML Colombia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LML_lecture_template</Template>
  <TotalTime>526</TotalTime>
  <Words>989</Words>
  <Application>Microsoft Macintosh PowerPoint</Application>
  <PresentationFormat>Widescreen</PresentationFormat>
  <Paragraphs>309</Paragraphs>
  <Slides>60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Karla</vt:lpstr>
      <vt:lpstr>Times New Roman</vt:lpstr>
      <vt:lpstr>Arial</vt:lpstr>
      <vt:lpstr>Office Theme</vt:lpstr>
      <vt:lpstr>Equation</vt:lpstr>
      <vt:lpstr>Lecture 8: Convolution Networks and Autoencoders    </vt:lpstr>
      <vt:lpstr>Image Data</vt:lpstr>
      <vt:lpstr>Images are Local and Hierarchical</vt:lpstr>
      <vt:lpstr>Images are Invariant </vt:lpstr>
      <vt:lpstr>“Convolution” Operation</vt:lpstr>
      <vt:lpstr>“Convolution” Operation</vt:lpstr>
      <vt:lpstr>A Convolutional Network</vt:lpstr>
      <vt:lpstr>Key Features</vt:lpstr>
      <vt:lpstr>Sparse Interactions</vt:lpstr>
      <vt:lpstr>Sparse Interactions</vt:lpstr>
      <vt:lpstr>Sparse Interactions</vt:lpstr>
      <vt:lpstr>Computational Costs</vt:lpstr>
      <vt:lpstr>Key Features</vt:lpstr>
      <vt:lpstr>Parameter Sharing</vt:lpstr>
      <vt:lpstr>Parameter Sharing</vt:lpstr>
      <vt:lpstr>Parameter Sharing</vt:lpstr>
      <vt:lpstr>Parameter Sharing</vt:lpstr>
      <vt:lpstr>Parameter Sharing</vt:lpstr>
      <vt:lpstr>PowerPoint Presentation</vt:lpstr>
      <vt:lpstr>Key Features</vt:lpstr>
      <vt:lpstr>Pooling</vt:lpstr>
      <vt:lpstr>Pooling</vt:lpstr>
      <vt:lpstr>Multiple Channels</vt:lpstr>
      <vt:lpstr>Multiple Dimensions</vt:lpstr>
      <vt:lpstr>Overall Architecture</vt:lpstr>
      <vt:lpstr>Key Features</vt:lpstr>
      <vt:lpstr>No Padding</vt:lpstr>
      <vt:lpstr>Same Padding</vt:lpstr>
      <vt:lpstr>Full Padding</vt:lpstr>
      <vt:lpstr>Padding with Strides</vt:lpstr>
      <vt:lpstr>Key Features</vt:lpstr>
      <vt:lpstr>Back-propagation</vt:lpstr>
      <vt:lpstr>Back-propagation</vt:lpstr>
      <vt:lpstr>Back-propagation</vt:lpstr>
      <vt:lpstr>Back-propagation</vt:lpstr>
      <vt:lpstr>ConvNet Variants</vt:lpstr>
      <vt:lpstr>PowerPoint Presentation</vt:lpstr>
      <vt:lpstr>Supervised Learning</vt:lpstr>
      <vt:lpstr>Unsupervised Learning</vt:lpstr>
      <vt:lpstr>Example: Density Estimation</vt:lpstr>
      <vt:lpstr>Example: Clustering</vt:lpstr>
      <vt:lpstr>Example: Representation Learning</vt:lpstr>
      <vt:lpstr>Linear Factor Model</vt:lpstr>
      <vt:lpstr>Probabilistic Principal Component Analysis</vt:lpstr>
      <vt:lpstr>Independent Component Analysis</vt:lpstr>
      <vt:lpstr>Beyond Linear: Autoencoders</vt:lpstr>
      <vt:lpstr>Structure of Autoencoders</vt:lpstr>
      <vt:lpstr>Stochastic Autoencoders</vt:lpstr>
      <vt:lpstr>Undercomplete Autoencoders</vt:lpstr>
      <vt:lpstr>Overcomplete Autoencoders</vt:lpstr>
      <vt:lpstr>Regularized Autoencoders</vt:lpstr>
      <vt:lpstr>Sparse Coding</vt:lpstr>
      <vt:lpstr>Sparse Autoencoders</vt:lpstr>
      <vt:lpstr>Denoising Autoencoders</vt:lpstr>
      <vt:lpstr>Denoising Autoencoders</vt:lpstr>
      <vt:lpstr>Denoising autoencoders  learn a manifold</vt:lpstr>
      <vt:lpstr>Vector field learned  by denoising autoencoder   Each arrow is proportional to g(f(x)) – x </vt:lpstr>
      <vt:lpstr>Tangent hyperplane of a manifold</vt:lpstr>
      <vt:lpstr>Contractive Autoencoders</vt:lpstr>
      <vt:lpstr>Contractive Autoencoders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Harikrishna Narasimhan</dc:creator>
  <cp:lastModifiedBy>Microsoft Office User</cp:lastModifiedBy>
  <cp:revision>131</cp:revision>
  <dcterms:created xsi:type="dcterms:W3CDTF">2017-12-04T19:54:23Z</dcterms:created>
  <dcterms:modified xsi:type="dcterms:W3CDTF">2018-07-26T12:55:30Z</dcterms:modified>
</cp:coreProperties>
</file>